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5" r:id="rId1"/>
  </p:sldMasterIdLst>
  <p:notesMasterIdLst>
    <p:notesMasterId r:id="rId11"/>
  </p:notesMasterIdLst>
  <p:handoutMasterIdLst>
    <p:handoutMasterId r:id="rId12"/>
  </p:handoutMasterIdLst>
  <p:sldIdLst>
    <p:sldId id="302" r:id="rId2"/>
    <p:sldId id="352" r:id="rId3"/>
    <p:sldId id="353" r:id="rId4"/>
    <p:sldId id="354" r:id="rId5"/>
    <p:sldId id="356" r:id="rId6"/>
    <p:sldId id="357" r:id="rId7"/>
    <p:sldId id="358" r:id="rId8"/>
    <p:sldId id="355" r:id="rId9"/>
    <p:sldId id="359" r:id="rId10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433A5B9-C15B-4DC8-9B13-1D2B8D731FEA}">
          <p14:sldIdLst>
            <p14:sldId id="302"/>
            <p14:sldId id="352"/>
            <p14:sldId id="353"/>
            <p14:sldId id="354"/>
            <p14:sldId id="356"/>
            <p14:sldId id="357"/>
            <p14:sldId id="358"/>
            <p14:sldId id="355"/>
            <p14:sldId id="3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56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0A6"/>
    <a:srgbClr val="7D9AD2"/>
    <a:srgbClr val="D4E1EC"/>
    <a:srgbClr val="E6ECF7"/>
    <a:srgbClr val="D8E1F1"/>
    <a:srgbClr val="E6E6E6"/>
    <a:srgbClr val="F0F3F9"/>
    <a:srgbClr val="C8D3E9"/>
    <a:srgbClr val="D6DEEF"/>
    <a:srgbClr val="D8D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49" autoAdjust="0"/>
  </p:normalViewPr>
  <p:slideViewPr>
    <p:cSldViewPr snapToGrid="0">
      <p:cViewPr varScale="1">
        <p:scale>
          <a:sx n="80" d="100"/>
          <a:sy n="80" d="100"/>
        </p:scale>
        <p:origin x="1430" y="67"/>
      </p:cViewPr>
      <p:guideLst>
        <p:guide orient="horz" pos="346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972" y="9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E6EED-45BD-406E-839F-C4DEB9BE2285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A507A-2F32-44C7-8399-5D5569B11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740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0B82C-3187-4665-813F-2EEEFF05F691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EAF17-5CCE-48CD-AF08-6AC213090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480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CE10-CCB0-4F89-8984-A3FC26E8B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37903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CE10-CCB0-4F89-8984-A3FC26E8B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5807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CE10-CCB0-4F89-8984-A3FC26E8B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96194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 МНВМУ (цвет)_использовать 1 ра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87" y="62177"/>
            <a:ext cx="632744" cy="108000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550444" y="1"/>
            <a:ext cx="8446169" cy="540223"/>
          </a:xfrm>
          <a:prstGeom prst="rect">
            <a:avLst/>
          </a:prstGeom>
          <a:noFill/>
        </p:spPr>
        <p:txBody>
          <a:bodyPr vert="horz" lIns="68580" tIns="3429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филиал федерального государственного казенного общеобразовательного учреждения </a:t>
            </a:r>
            <a:endParaRPr lang="en-US" sz="1050" b="1" kern="1200" dirty="0" smtClean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«Нахимовское военно-морское училище Министерства обороны Российской Федерации» в г. Мурманске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270711" y="3019927"/>
            <a:ext cx="8618120" cy="1978529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полное</a:t>
            </a:r>
            <a:r>
              <a:rPr lang="en-US" dirty="0" smtClean="0"/>
              <a:t> </a:t>
            </a:r>
            <a:r>
              <a:rPr lang="ru-RU" dirty="0" smtClean="0"/>
              <a:t>наименование презентации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0" hasCustomPrompt="1"/>
          </p:nvPr>
        </p:nvSpPr>
        <p:spPr>
          <a:xfrm>
            <a:off x="270711" y="5005137"/>
            <a:ext cx="8618118" cy="11327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r>
              <a:rPr lang="en-US" dirty="0" smtClean="0"/>
              <a:t> </a:t>
            </a:r>
            <a:r>
              <a:rPr lang="ru-RU" dirty="0" smtClean="0"/>
              <a:t>(информация об авторах)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1" hasCustomPrompt="1"/>
          </p:nvPr>
        </p:nvSpPr>
        <p:spPr>
          <a:xfrm>
            <a:off x="270712" y="6137877"/>
            <a:ext cx="8618118" cy="360000"/>
          </a:xfrm>
        </p:spPr>
        <p:txBody>
          <a:bodyPr>
            <a:normAutofit/>
          </a:bodyPr>
          <a:lstStyle>
            <a:lvl1pPr marL="0" indent="0" algn="ctr">
              <a:buNone/>
              <a:defRPr sz="13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Мурманск</a:t>
            </a:r>
            <a:r>
              <a:rPr lang="en-US" dirty="0" smtClean="0"/>
              <a:t> </a:t>
            </a:r>
            <a:r>
              <a:rPr lang="ru-RU" dirty="0" smtClean="0"/>
              <a:t>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72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 МНВМУ (простой)_использовать 1 ра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" y="0"/>
            <a:ext cx="1228725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39" y="0"/>
            <a:ext cx="504497" cy="86110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1489835" y="1"/>
            <a:ext cx="7402943" cy="540223"/>
          </a:xfrm>
          <a:prstGeom prst="rect">
            <a:avLst/>
          </a:prstGeom>
          <a:noFill/>
        </p:spPr>
        <p:txBody>
          <a:bodyPr vert="horz" lIns="68580" tIns="3429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0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 НВМУ</a:t>
            </a:r>
            <a:r>
              <a:rPr lang="ru-RU" sz="105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0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Мурманске</a:t>
            </a:r>
            <a:endParaRPr lang="ru-RU" sz="105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1675680" y="1250949"/>
            <a:ext cx="3970954" cy="4671287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5817683" y="1250950"/>
            <a:ext cx="2488829" cy="2244281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>
          <a:xfrm>
            <a:off x="5817684" y="3794334"/>
            <a:ext cx="2488829" cy="212790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91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 МНВМУ (синий)_использовать 1 ра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54"/>
            <a:ext cx="9149146" cy="6854146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0" y="3476848"/>
            <a:ext cx="9144000" cy="3381153"/>
          </a:xfrm>
          <a:prstGeom prst="rect">
            <a:avLst/>
          </a:prstGeom>
          <a:solidFill>
            <a:srgbClr val="D4E1EC">
              <a:alpha val="68000"/>
            </a:srgbClr>
          </a:solidFill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6" y="113697"/>
            <a:ext cx="1246696" cy="2127923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0" y="1"/>
            <a:ext cx="9144000" cy="2093495"/>
          </a:xfrm>
          <a:prstGeom prst="rect">
            <a:avLst/>
          </a:prstGeom>
          <a:solidFill>
            <a:schemeClr val="accent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828675" y="1"/>
            <a:ext cx="8064104" cy="540223"/>
          </a:xfrm>
          <a:prstGeom prst="rect">
            <a:avLst/>
          </a:prstGeom>
          <a:noFill/>
        </p:spPr>
        <p:txBody>
          <a:bodyPr vert="horz" lIns="68580" tIns="3429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филиал федерального государственного казенного общеобразовательного учреждения </a:t>
            </a:r>
          </a:p>
          <a:p>
            <a:pPr marL="0" marR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«Нахимовское военно-морское училище Министерства обороны Российской Федерации» в</a:t>
            </a:r>
            <a:r>
              <a:rPr lang="ru-RU" sz="1050" b="1" kern="1200" baseline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050" b="1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г. Мурманске</a:t>
            </a:r>
            <a:endParaRPr lang="ru-RU" sz="375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1237587" y="561205"/>
            <a:ext cx="7651244" cy="3420000"/>
          </a:xfrm>
        </p:spPr>
        <p:txBody>
          <a:bodyPr/>
          <a:lstStyle>
            <a:lvl1pPr algn="ctr">
              <a:defRPr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полное</a:t>
            </a:r>
            <a:r>
              <a:rPr lang="en-US" dirty="0" smtClean="0"/>
              <a:t> </a:t>
            </a:r>
            <a:r>
              <a:rPr lang="ru-RU" dirty="0" smtClean="0"/>
              <a:t>наименование презентации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0" hasCustomPrompt="1"/>
          </p:nvPr>
        </p:nvSpPr>
        <p:spPr>
          <a:xfrm>
            <a:off x="1237058" y="4006490"/>
            <a:ext cx="7651771" cy="1980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r>
              <a:rPr lang="en-US" dirty="0" smtClean="0"/>
              <a:t> </a:t>
            </a:r>
            <a:r>
              <a:rPr lang="ru-RU" dirty="0" smtClean="0"/>
              <a:t>(информация об авторах)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1" hasCustomPrompt="1"/>
          </p:nvPr>
        </p:nvSpPr>
        <p:spPr>
          <a:xfrm>
            <a:off x="1237059" y="6137877"/>
            <a:ext cx="7651771" cy="360000"/>
          </a:xfrm>
        </p:spPr>
        <p:txBody>
          <a:bodyPr>
            <a:normAutofit/>
          </a:bodyPr>
          <a:lstStyle>
            <a:lvl1pPr marL="0" indent="0" algn="ctr">
              <a:buNone/>
              <a:defRPr sz="13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Мурманск</a:t>
            </a:r>
            <a:r>
              <a:rPr lang="en-US" dirty="0" smtClean="0"/>
              <a:t> </a:t>
            </a:r>
            <a:r>
              <a:rPr lang="ru-RU" dirty="0" smtClean="0"/>
              <a:t>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15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нутренний слайд МНВМ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" y="0"/>
            <a:ext cx="1228725" cy="68580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71489" y="6461790"/>
            <a:ext cx="521287" cy="39621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FCACE10-CCB0-4F89-8984-A3FC26E8BB7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1489835" y="1"/>
            <a:ext cx="7402943" cy="540223"/>
          </a:xfrm>
          <a:prstGeom prst="rect">
            <a:avLst/>
          </a:prstGeom>
          <a:noFill/>
        </p:spPr>
        <p:txBody>
          <a:bodyPr vert="horz" lIns="68580" tIns="34290" rIns="68580" bIns="3429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 НВМУ</a:t>
            </a:r>
            <a:r>
              <a:rPr lang="ru-RU" sz="120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Мурманске</a:t>
            </a:r>
            <a:endParaRPr lang="ru-RU" sz="1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39" y="0"/>
            <a:ext cx="504497" cy="861100"/>
          </a:xfrm>
          <a:prstGeom prst="rect">
            <a:avLst/>
          </a:prstGeom>
        </p:spPr>
      </p:pic>
      <p:sp>
        <p:nvSpPr>
          <p:cNvPr id="19" name="Рисунок 18"/>
          <p:cNvSpPr>
            <a:spLocks noGrp="1"/>
          </p:cNvSpPr>
          <p:nvPr>
            <p:ph type="pic" sz="quarter" idx="13"/>
          </p:nvPr>
        </p:nvSpPr>
        <p:spPr>
          <a:xfrm>
            <a:off x="1852613" y="1000126"/>
            <a:ext cx="3018235" cy="2478013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Рисунок 20"/>
          <p:cNvSpPr>
            <a:spLocks noGrp="1"/>
          </p:cNvSpPr>
          <p:nvPr>
            <p:ph type="pic" sz="quarter" idx="14"/>
          </p:nvPr>
        </p:nvSpPr>
        <p:spPr>
          <a:xfrm>
            <a:off x="1852613" y="3802390"/>
            <a:ext cx="3018235" cy="235108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2"/>
          <p:cNvSpPr>
            <a:spLocks noGrp="1"/>
          </p:cNvSpPr>
          <p:nvPr>
            <p:ph type="pic" sz="quarter" idx="15"/>
          </p:nvPr>
        </p:nvSpPr>
        <p:spPr>
          <a:xfrm>
            <a:off x="5191125" y="1000125"/>
            <a:ext cx="3006329" cy="2478088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6"/>
          </p:nvPr>
        </p:nvSpPr>
        <p:spPr>
          <a:xfrm>
            <a:off x="5191125" y="3802064"/>
            <a:ext cx="3006329" cy="235108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565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CE10-CCB0-4F89-8984-A3FC26E8B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05944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CE10-CCB0-4F89-8984-A3FC26E8B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24389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CE10-CCB0-4F89-8984-A3FC26E8B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69069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CE10-CCB0-4F89-8984-A3FC26E8B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300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CE10-CCB0-4F89-8984-A3FC26E8B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46260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CE10-CCB0-4F89-8984-A3FC26E8B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60514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CE10-CCB0-4F89-8984-A3FC26E8B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42197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CE10-CCB0-4F89-8984-A3FC26E8B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4397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ACE10-CCB0-4F89-8984-A3FC26E8B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96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73" r:id="rId14"/>
    <p:sldLayoutId id="2147483649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95426"/>
            <a:ext cx="9144000" cy="2657474"/>
          </a:xfrm>
        </p:spPr>
        <p:txBody>
          <a:bodyPr>
            <a:normAutofit/>
          </a:bodyPr>
          <a:lstStyle/>
          <a:p>
            <a:r>
              <a:rPr lang="ru-RU" sz="4200" dirty="0" smtClean="0">
                <a:solidFill>
                  <a:schemeClr val="tx1"/>
                </a:solidFill>
              </a:rPr>
              <a:t>ОБЩЕУЧИЛИЩНЫЙ ПРОЕКТ </a:t>
            </a:r>
            <a:br>
              <a:rPr lang="ru-RU" sz="4200" dirty="0" smtClean="0">
                <a:solidFill>
                  <a:schemeClr val="tx1"/>
                </a:solidFill>
              </a:rPr>
            </a:br>
            <a:r>
              <a:rPr lang="ru-RU" sz="4200" dirty="0" smtClean="0">
                <a:solidFill>
                  <a:schemeClr val="tx1"/>
                </a:solidFill>
              </a:rPr>
              <a:t>КАК СРЕДСТВО РАЗВИТИЯ ПОТЕНЦИАЛА </a:t>
            </a:r>
            <a:br>
              <a:rPr lang="ru-RU" sz="4200" dirty="0" smtClean="0">
                <a:solidFill>
                  <a:schemeClr val="tx1"/>
                </a:solidFill>
              </a:rPr>
            </a:br>
            <a:r>
              <a:rPr lang="ru-RU" sz="4200" dirty="0" smtClean="0">
                <a:solidFill>
                  <a:schemeClr val="tx1"/>
                </a:solidFill>
              </a:rPr>
              <a:t>СОВЕТА ОБУЧАЮЩИХСЯ</a:t>
            </a:r>
            <a:endParaRPr lang="ru-RU" sz="42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86200" y="4295321"/>
            <a:ext cx="5038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Васенева А.И</a:t>
            </a:r>
            <a:r>
              <a:rPr lang="ru-RU" sz="2800" dirty="0" smtClean="0"/>
              <a:t>.,</a:t>
            </a:r>
            <a:endParaRPr lang="ru-RU" sz="2800" dirty="0"/>
          </a:p>
          <a:p>
            <a:r>
              <a:rPr lang="ru-RU" sz="2800" dirty="0"/>
              <a:t>педагог-организатор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022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НАУЧНО-ПРАКТИЧЕСКАЯ КОНФЕРЕНЦИЯ ПЕДАГОГИЧЕСКИХ РАБОТНИКОВ </a:t>
            </a:r>
          </a:p>
          <a:p>
            <a:pPr algn="ctr"/>
            <a:r>
              <a:rPr lang="ru-RU" sz="1600" dirty="0" smtClean="0"/>
              <a:t>«ПЕДАГОГ БУДУЩЕГО: НАСТАВНИЧЕСТВО И ЭФФЕКТИВНЫЕ ПЕДАГОГИЧЕСКИЕ ПРАКТИКИ»</a:t>
            </a:r>
          </a:p>
          <a:p>
            <a:pPr algn="ctr"/>
            <a:r>
              <a:rPr lang="ru-RU" sz="1200" dirty="0" smtClean="0"/>
              <a:t> В ФИЛИАЛЕ НВМУ В Г. МУРМАНСКЕ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590925" y="6057900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28.09.2022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4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685800" y="1035504"/>
            <a:ext cx="7883979" cy="429713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100" dirty="0"/>
              <a:t>Часть 6 статьи 26 Федерального закона Российской Федерации от 29 декабря 2012 г. №273-ФЗ «Об образовании в Российской Федерации»:</a:t>
            </a:r>
          </a:p>
          <a:p>
            <a:pPr marL="0" indent="0">
              <a:buNone/>
            </a:pPr>
            <a:r>
              <a:rPr lang="ru-RU" sz="2100" b="1" dirty="0"/>
              <a:t>В целях учета мнения обучающихся</a:t>
            </a:r>
            <a:r>
              <a:rPr lang="ru-RU" sz="2100" dirty="0"/>
              <a:t>, родителей (законных представителей) несовершеннолетних обучающихся и педагогических работников </a:t>
            </a:r>
            <a:r>
              <a:rPr lang="ru-RU" sz="2100" b="1" dirty="0"/>
              <a:t>по вопросам управления образовательной организацией и при принятии образовательной организацией локальных нормативных актов, затрагивающих их права и законные интересы</a:t>
            </a:r>
            <a:r>
              <a:rPr lang="ru-RU" sz="2100" dirty="0"/>
              <a:t>, по инициативе обучающихся, родителей (законных представителей) несовершеннолетних обучающихся и педагогических работников в образовательной организации:</a:t>
            </a:r>
          </a:p>
          <a:p>
            <a:pPr marL="0" indent="0">
              <a:buNone/>
            </a:pPr>
            <a:r>
              <a:rPr lang="ru-RU" sz="2100" b="1" dirty="0"/>
              <a:t>1. создаются</a:t>
            </a:r>
            <a:r>
              <a:rPr lang="ru-RU" sz="2100" dirty="0"/>
              <a:t> советы обучающихся (</a:t>
            </a:r>
            <a:r>
              <a:rPr lang="ru-RU" sz="2100" b="1" dirty="0"/>
              <a:t>в профессиональной образовательной организации и образовательной организации высшего образования — студенческие советы</a:t>
            </a:r>
            <a:r>
              <a:rPr lang="ru-RU" sz="2100" dirty="0"/>
              <a:t>), советы родителей (законных представителей) несовершеннолетних обучающихся или иные органы (далее — советы обучающихся, советы родителей) &lt;...&gt; </a:t>
            </a:r>
          </a:p>
          <a:p>
            <a:pPr marL="0" indent="0">
              <a:buNone/>
            </a:pP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426037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647700" y="857250"/>
            <a:ext cx="8201025" cy="49951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800" dirty="0"/>
              <a:t>координация деятельности всех органов и объединений обучающихся;</a:t>
            </a:r>
          </a:p>
          <a:p>
            <a:pPr lvl="0"/>
            <a:r>
              <a:rPr lang="ru-RU" sz="1800" dirty="0"/>
              <a:t>подготовка и проведение собраний и конференций обучающихся;</a:t>
            </a:r>
          </a:p>
          <a:p>
            <a:pPr lvl="0"/>
            <a:r>
              <a:rPr lang="ru-RU" sz="1800" dirty="0"/>
              <a:t>поддержание дисциплины и порядка в училище;</a:t>
            </a:r>
          </a:p>
          <a:p>
            <a:pPr lvl="0"/>
            <a:r>
              <a:rPr lang="ru-RU" sz="1800" dirty="0"/>
              <a:t>обсуждение и утверждение планов подготовки важнейших мероприятий;</a:t>
            </a:r>
          </a:p>
          <a:p>
            <a:pPr lvl="0"/>
            <a:r>
              <a:rPr lang="ru-RU" sz="1800" dirty="0"/>
              <a:t>прием рассмотрения всех предложений и пожеланий обучающихся и педагогов;</a:t>
            </a:r>
          </a:p>
          <a:p>
            <a:pPr lvl="0"/>
            <a:r>
              <a:rPr lang="ru-RU" sz="1800" dirty="0"/>
              <a:t>осуществление шефской помощи старшеклассников нахимовцам младших классов;</a:t>
            </a:r>
          </a:p>
          <a:p>
            <a:pPr lvl="0"/>
            <a:r>
              <a:rPr lang="ru-RU" sz="1800" dirty="0"/>
              <a:t>решение вопросов поощрения, наказания и ответственности обучающихся за соблюдение ими устава в соответствии со своими полномочиями;</a:t>
            </a:r>
          </a:p>
          <a:p>
            <a:pPr lvl="0"/>
            <a:r>
              <a:rPr lang="ru-RU" sz="1800" dirty="0"/>
              <a:t>организация и подведение итогов соревнований между классами, курсами;</a:t>
            </a:r>
          </a:p>
          <a:p>
            <a:pPr lvl="0"/>
            <a:r>
              <a:rPr lang="ru-RU" sz="1800" dirty="0"/>
              <a:t>содействие развитию образовательных и культурных интересов нахимовцев;</a:t>
            </a:r>
          </a:p>
          <a:p>
            <a:pPr lvl="0"/>
            <a:r>
              <a:rPr lang="ru-RU" sz="1800" dirty="0"/>
              <a:t>осуществление контроля за соблюдением прав нахимовцев, а также за выполнением их обязанностей.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547812" y="267275"/>
            <a:ext cx="6172200" cy="5899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ОСНОВНЫЕ ФУНКЦИИ СОВЕТА ОБУЧАЮЩИХСЯ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3176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23199" y="362743"/>
            <a:ext cx="6172200" cy="857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«Одна великая цитата»</a:t>
            </a:r>
          </a:p>
        </p:txBody>
      </p:sp>
      <p:pic>
        <p:nvPicPr>
          <p:cNvPr id="4" name="Picture 3" descr="D:\WhatsApp Image 2022-09-28 at 09.58.4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974" y="1236055"/>
            <a:ext cx="3338554" cy="2503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WhatsApp Image 2022-09-28 at 09.58.43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99" y="1785115"/>
            <a:ext cx="3690447" cy="2767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WhatsApp Image 2022-09-27 at 20.13.15 (2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332" y="3431279"/>
            <a:ext cx="3579618" cy="2684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60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072538" y="1479336"/>
            <a:ext cx="4557112" cy="2422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«Война - суровая проверка людей. Так было и так всегда будет. Только тот народ, который чтит своих героев, может считаться великим». </a:t>
            </a:r>
            <a:endParaRPr lang="ru-R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К.К. Рокоссовский)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18" y="1463568"/>
            <a:ext cx="3253952" cy="35751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1078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87776" y="1513264"/>
            <a:ext cx="4076380" cy="24491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получил и чины, и ленты, и раны; но лучшею наградою почитаю то, когда обо мне говорят: он настоящий русский солдат». </a:t>
            </a:r>
            <a:endParaRPr lang="ru-R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М.И. Кутузов)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5" y="1349747"/>
            <a:ext cx="3625085" cy="4288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1686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428055" y="1292519"/>
            <a:ext cx="4076380" cy="14792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«Военная наука - наука побеждать». </a:t>
            </a:r>
            <a:endParaRPr lang="ru-R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А.В. Суворов)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8" y="1203490"/>
            <a:ext cx="3377722" cy="42881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1649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99399" y="356476"/>
            <a:ext cx="6172200" cy="857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«Одна великая цитата»</a:t>
            </a:r>
          </a:p>
        </p:txBody>
      </p:sp>
      <p:pic>
        <p:nvPicPr>
          <p:cNvPr id="9" name="Picture 2" descr="D:\ФОТО\5A__18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375" y="1213726"/>
            <a:ext cx="4449499" cy="2966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ФОТО\5A__18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35" y="1627819"/>
            <a:ext cx="3631131" cy="2420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ФОТО\5A__18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55" y="3617748"/>
            <a:ext cx="3917403" cy="2611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49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95426"/>
            <a:ext cx="9144000" cy="2657474"/>
          </a:xfrm>
        </p:spPr>
        <p:txBody>
          <a:bodyPr>
            <a:normAutofit/>
          </a:bodyPr>
          <a:lstStyle/>
          <a:p>
            <a:r>
              <a:rPr lang="ru-RU" sz="4200" dirty="0" smtClean="0">
                <a:solidFill>
                  <a:schemeClr val="tx1"/>
                </a:solidFill>
              </a:rPr>
              <a:t>ОБЩЕУЧИЛИЩНЫЙ ПРОЕКТ </a:t>
            </a:r>
            <a:br>
              <a:rPr lang="ru-RU" sz="4200" dirty="0" smtClean="0">
                <a:solidFill>
                  <a:schemeClr val="tx1"/>
                </a:solidFill>
              </a:rPr>
            </a:br>
            <a:r>
              <a:rPr lang="ru-RU" sz="4200" dirty="0" smtClean="0">
                <a:solidFill>
                  <a:schemeClr val="tx1"/>
                </a:solidFill>
              </a:rPr>
              <a:t>КАК СРЕДСТВО РАЗВИТИЯ ПОТЕНЦИАЛА </a:t>
            </a:r>
            <a:br>
              <a:rPr lang="ru-RU" sz="4200" dirty="0" smtClean="0">
                <a:solidFill>
                  <a:schemeClr val="tx1"/>
                </a:solidFill>
              </a:rPr>
            </a:br>
            <a:r>
              <a:rPr lang="ru-RU" sz="4200" dirty="0" smtClean="0">
                <a:solidFill>
                  <a:schemeClr val="tx1"/>
                </a:solidFill>
              </a:rPr>
              <a:t>СОВЕТА ОБУЧАЮЩИХСЯ</a:t>
            </a:r>
            <a:endParaRPr lang="ru-RU" sz="42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86200" y="4295321"/>
            <a:ext cx="5038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Васенева А.И</a:t>
            </a:r>
            <a:r>
              <a:rPr lang="ru-RU" sz="2800" dirty="0" smtClean="0"/>
              <a:t>.,</a:t>
            </a:r>
            <a:endParaRPr lang="ru-RU" sz="2800" dirty="0"/>
          </a:p>
          <a:p>
            <a:r>
              <a:rPr lang="ru-RU" sz="2800" dirty="0"/>
              <a:t>педагог-организатор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022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НАУЧНО-ПРАКТИЧЕСКАЯ КОНФЕРЕНЦИЯ ПЕДАГОГИЧЕСКИХ РАБОТНИКОВ </a:t>
            </a:r>
          </a:p>
          <a:p>
            <a:pPr algn="ctr"/>
            <a:r>
              <a:rPr lang="ru-RU" sz="1600" dirty="0" smtClean="0"/>
              <a:t>«ПЕДАГОГ БУДУЩЕГО: НАСТАВНИЧЕСТВО И ЭФФЕКТИВНЫЕ ПЕДАГОГИЧЕСКИЕ ПРАКТИКИ»</a:t>
            </a:r>
          </a:p>
          <a:p>
            <a:pPr algn="ctr"/>
            <a:r>
              <a:rPr lang="ru-RU" sz="1200" dirty="0" smtClean="0"/>
              <a:t> В ФИЛИАЛЕ НВМУ В Г. МУРМАНСКЕ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862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2075</TotalTime>
  <Words>174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ОБЩЕУЧИЛИЩНЫЙ ПРОЕКТ  КАК СРЕДСТВО РАЗВИТИЯ ПОТЕНЦИАЛА  СОВЕТА ОБУЧАЮЩИХСЯ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ОБЩЕУЧИЛИЩНЫЙ ПРОЕКТ  КАК СРЕДСТВО РАЗВИТИЯ ПОТЕНЦИАЛА  СОВЕТА ОБУЧАЮЩИХСЯ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Нахимовского военно-морского училища (г. Мурманск)</dc:title>
  <dc:creator>Висков Андрей Юрьевич</dc:creator>
  <cp:lastModifiedBy>Анна</cp:lastModifiedBy>
  <cp:revision>191</cp:revision>
  <cp:lastPrinted>2021-12-10T08:13:33Z</cp:lastPrinted>
  <dcterms:created xsi:type="dcterms:W3CDTF">2018-02-26T06:42:58Z</dcterms:created>
  <dcterms:modified xsi:type="dcterms:W3CDTF">2022-10-12T09:18:40Z</dcterms:modified>
</cp:coreProperties>
</file>